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6" r:id="rId10"/>
  </p:sldIdLst>
  <p:sldSz cx="9144000" cy="5143500" type="screen16x9"/>
  <p:notesSz cx="6858000" cy="9144000"/>
  <p:embeddedFontLst>
    <p:embeddedFont>
      <p:font typeface="Manrope" panose="020B0604020202020204" charset="0"/>
      <p:regular r:id="rId12"/>
      <p:bold r:id="rId13"/>
    </p:embeddedFont>
    <p:embeddedFont>
      <p:font typeface="Manrope SemiBold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9" autoAdjust="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hyperlink" Target="https://github.com/OthersideAI/self-operating-computer" TargetMode="External"/><Relationship Id="rId4" Type="http://schemas.openxmlformats.org/officeDocument/2006/relationships/hyperlink" Target="https://github.com/openinterpreter/open-interpret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hyperlink" Target="https://youtu.be/g9hvBvWEQdo" TargetMode="External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hyperlink" Target="https://drive.google.com/drive/u/0/folders/1bqg4jbtkU7eEg3cMrYicSc13reNT1Zg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		Winner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84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>
              <a:lnSpc>
                <a:spcPct val="11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	</a:t>
            </a:r>
            <a:r>
              <a:rPr lang="en-US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Al for Learning &amp; Developer Productivity</a:t>
            </a:r>
            <a:endParaRPr lang="en-GB"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			</a:t>
            </a:r>
            <a:r>
              <a:rPr lang="en-US" sz="13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Millions of users struggle with complex computer tasks 					because AI can only explain, not actually do the work.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	 Harshit Singla</a:t>
            </a:r>
            <a:endParaRPr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699" y="3120672"/>
            <a:ext cx="3968201" cy="19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</a:rPr>
              <a:t>Existing Solutions (Like </a:t>
            </a:r>
            <a:r>
              <a:rPr lang="en-US" b="1" dirty="0">
                <a:latin typeface="Manrope" panose="020B0604020202020204" charset="0"/>
                <a:hlinkClick r:id="rId4"/>
              </a:rPr>
              <a:t>open-interpreter</a:t>
            </a:r>
            <a:r>
              <a:rPr lang="en-US" b="1" dirty="0">
                <a:latin typeface="Manrope" panose="020B0604020202020204" charset="0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  <a:hlinkClick r:id="rId5"/>
              </a:rPr>
              <a:t>Self-operating Computer</a:t>
            </a:r>
            <a:r>
              <a:rPr lang="en-US" b="1" dirty="0">
                <a:latin typeface="Manrope" panose="020B0604020202020204" charset="0"/>
              </a:rPr>
              <a:t>)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Only works with shell commands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Can’t compete our solution in GUI interactions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Is very costly in terms of LLM tokens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Are not very accurate and reliable in terms of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09FF7-CFEF-2E9A-3F02-E86465BD5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899" y="368300"/>
            <a:ext cx="3416402" cy="3269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70874D-2D09-84B4-6819-256E526F3FAF}"/>
              </a:ext>
            </a:extLst>
          </p:cNvPr>
          <p:cNvSpPr txBox="1"/>
          <p:nvPr/>
        </p:nvSpPr>
        <p:spPr>
          <a:xfrm>
            <a:off x="4171401" y="3295742"/>
            <a:ext cx="4660900" cy="1626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</a:rPr>
              <a:t>In Bharat context: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Many are first-gen computer users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Many users are not fluent in technical English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They need action, not instructions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</a:rPr>
              <a:t>Core gap: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Manrope" panose="020B0604020202020204" charset="0"/>
              </a:rPr>
              <a:t>AI can think, but </a:t>
            </a:r>
            <a:r>
              <a:rPr lang="en-US" b="1" dirty="0">
                <a:latin typeface="Manrope" panose="020B0604020202020204" charset="0"/>
              </a:rPr>
              <a:t>can’t act on your computer</a:t>
            </a:r>
            <a:r>
              <a:rPr lang="en-US" dirty="0">
                <a:latin typeface="Manrope" panose="020B0604020202020204" charset="0"/>
              </a:rPr>
              <a:t>.</a:t>
            </a:r>
          </a:p>
        </p:txBody>
      </p:sp>
      <p:sp>
        <p:nvSpPr>
          <p:cNvPr id="6" name="Google Shape;63;p14">
            <a:extLst>
              <a:ext uri="{FF2B5EF4-FFF2-40B4-BE49-F238E27FC236}">
                <a16:creationId xmlns:a16="http://schemas.microsoft.com/office/drawing/2014/main" id="{DB7C6A63-A8EA-FC4C-122E-27B48E2C8E72}"/>
              </a:ext>
            </a:extLst>
          </p:cNvPr>
          <p:cNvSpPr txBox="1"/>
          <p:nvPr/>
        </p:nvSpPr>
        <p:spPr>
          <a:xfrm>
            <a:off x="311699" y="774700"/>
            <a:ext cx="4792483" cy="2345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  <a:buSzPts val="935"/>
            </a:pPr>
            <a:r>
              <a:rPr lang="en-GB" sz="29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</a:rPr>
              <a:t>First-time users struggle with: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Installing software (VS Code, Python, drivers, tools, etc.)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Setting environment variables &amp; configurations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Following long YouTube tutorials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Manrope" panose="020B060402020202020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Manrope" panose="020B0604020202020204" charset="0"/>
              </a:rPr>
              <a:t>Even experienced users waste time on: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Repetitive tasks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Debugging setups</a:t>
            </a:r>
          </a:p>
          <a:p>
            <a:pPr marL="3429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Manrope" panose="020B0604020202020204" charset="0"/>
              </a:rPr>
              <a:t>Manual workflows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49"/>
            <a:ext cx="8651678" cy="101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lvl="0">
              <a:lnSpc>
                <a:spcPct val="115000"/>
              </a:lnSpc>
              <a:buSzPts val="935"/>
            </a:pPr>
            <a:r>
              <a:rPr lang="en-US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Presenting to you JARVIS (Joint Agentic </a:t>
            </a:r>
            <a:r>
              <a:rPr lang="en-US" sz="18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and </a:t>
            </a:r>
            <a:r>
              <a:rPr lang="en-US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Robotic Virtual I</a:t>
            </a:r>
            <a:r>
              <a:rPr lang="en-US" sz="16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nteraction  System)</a:t>
            </a:r>
          </a:p>
          <a:p>
            <a:pPr lvl="0">
              <a:lnSpc>
                <a:spcPct val="115000"/>
              </a:lnSpc>
              <a:buSzPts val="935"/>
            </a:pPr>
            <a:r>
              <a:rPr lang="en-US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Jarvis is an AI agent that can directly operate your computer using natural language </a:t>
            </a:r>
          </a:p>
          <a:p>
            <a:pPr lvl="0">
              <a:lnSpc>
                <a:spcPct val="115000"/>
              </a:lnSpc>
              <a:buSzPts val="935"/>
            </a:pPr>
            <a:r>
              <a:rPr lang="en-US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- turning instructions into real actions.</a:t>
            </a:r>
          </a:p>
          <a:p>
            <a:pPr lvl="0">
              <a:lnSpc>
                <a:spcPct val="115000"/>
              </a:lnSpc>
              <a:buSzPts val="935"/>
            </a:pPr>
            <a:endParaRPr lang="en-US" sz="1600" dirty="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3413-37A6-A2D8-8D94-34F3FF039BDD}"/>
              </a:ext>
            </a:extLst>
          </p:cNvPr>
          <p:cNvSpPr txBox="1"/>
          <p:nvPr/>
        </p:nvSpPr>
        <p:spPr>
          <a:xfrm>
            <a:off x="311700" y="1940462"/>
            <a:ext cx="42603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anrope SemiBold" panose="020B0604020202020204" charset="0"/>
              </a:rPr>
              <a:t>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anrope SemiBold" panose="020B0604020202020204" charset="0"/>
              </a:rPr>
              <a:t>“</a:t>
            </a:r>
            <a:r>
              <a:rPr lang="en-US" sz="1200" dirty="0">
                <a:latin typeface="Manrope SemiBold" panose="020B0604020202020204" charset="0"/>
              </a:rPr>
              <a:t>Install Python and VS Code and set everything up”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“Run my program and fix the error”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“Make a number plate design for PB12AJ3158”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“Check this attendance PDF and approve OD leaves</a:t>
            </a:r>
            <a:r>
              <a:rPr lang="en-US" dirty="0">
                <a:latin typeface="Manrope SemiBold" panose="020B0604020202020204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7E2C9-D28A-3C12-19F4-5D6FF1294D45}"/>
              </a:ext>
            </a:extLst>
          </p:cNvPr>
          <p:cNvSpPr txBox="1"/>
          <p:nvPr/>
        </p:nvSpPr>
        <p:spPr>
          <a:xfrm>
            <a:off x="311700" y="3416270"/>
            <a:ext cx="439137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anrope SemiBold" panose="020B0604020202020204" charset="0"/>
              </a:rPr>
              <a:t>Jarvis: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Opens apps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Clicks buttons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Types commands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Manages files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Runs programs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Manrope SemiBold" panose="020B0604020202020204" charset="0"/>
              </a:rPr>
              <a:t>Performs workflows</a:t>
            </a:r>
          </a:p>
        </p:txBody>
      </p:sp>
      <p:pic>
        <p:nvPicPr>
          <p:cNvPr id="11" name="Picture 2" descr="Stress concept illustration | Premium Vector">
            <a:extLst>
              <a:ext uri="{FF2B5EF4-FFF2-40B4-BE49-F238E27FC236}">
                <a16:creationId xmlns:a16="http://schemas.microsoft.com/office/drawing/2014/main" id="{FA8FA408-208B-C049-2F49-A472125AC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25" b="89776" l="9744" r="90415">
                        <a14:foregroundMark x1="46006" y1="14058" x2="48403" y2="11661"/>
                        <a14:foregroundMark x1="47125" y1="25719" x2="47125" y2="26997"/>
                        <a14:foregroundMark x1="65815" y1="36901" x2="67572" y2="35783"/>
                        <a14:foregroundMark x1="72204" y1="29233" x2="73802" y2="27796"/>
                        <a14:foregroundMark x1="79233" y1="25559" x2="79233" y2="25559"/>
                        <a14:foregroundMark x1="28914" y1="27157" x2="28594" y2="27636"/>
                        <a14:foregroundMark x1="21885" y1="39457" x2="21885" y2="39457"/>
                        <a14:foregroundMark x1="51118" y1="52875" x2="51118" y2="52875"/>
                        <a14:foregroundMark x1="44409" y1="57668" x2="44409" y2="57668"/>
                        <a14:foregroundMark x1="44249" y1="60064" x2="44249" y2="60064"/>
                        <a14:foregroundMark x1="43770" y1="58307" x2="39936" y2="54792"/>
                        <a14:foregroundMark x1="38498" y1="50639" x2="40895" y2="60703"/>
                        <a14:foregroundMark x1="44569" y1="74920" x2="51917" y2="78594"/>
                        <a14:foregroundMark x1="51438" y1="77316" x2="42652" y2="82588"/>
                        <a14:foregroundMark x1="9904" y1="79872" x2="10224" y2="78275"/>
                        <a14:foregroundMark x1="90575" y1="69010" x2="88978" y2="72524"/>
                        <a14:foregroundMark x1="52875" y1="13099" x2="42971" y2="13578"/>
                        <a14:foregroundMark x1="50479" y1="16294" x2="53674" y2="14058"/>
                        <a14:foregroundMark x1="55112" y1="15815" x2="51438" y2="22045"/>
                        <a14:foregroundMark x1="57827" y1="11981" x2="54633" y2="13259"/>
                        <a14:foregroundMark x1="46645" y1="9425" x2="45687" y2="21885"/>
                        <a14:foregroundMark x1="46166" y1="28275" x2="46166" y2="26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06" y="1506993"/>
            <a:ext cx="1986138" cy="19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FA09C-EEE3-67A8-059D-F4F17BF59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941" l="9961" r="90234">
                        <a14:foregroundMark x1="34668" y1="25684" x2="25977" y2="37012"/>
                        <a14:foregroundMark x1="34082" y1="25684" x2="55176" y2="32031"/>
                        <a14:foregroundMark x1="55176" y1="32031" x2="50977" y2="26270"/>
                        <a14:foregroundMark x1="42285" y1="13867" x2="42090" y2="21289"/>
                        <a14:foregroundMark x1="47363" y1="19336" x2="46973" y2="22559"/>
                        <a14:foregroundMark x1="54297" y1="16211" x2="51953" y2="24121"/>
                        <a14:foregroundMark x1="47168" y1="18359" x2="47168" y2="18359"/>
                        <a14:foregroundMark x1="30469" y1="17188" x2="34082" y2="23145"/>
                        <a14:foregroundMark x1="27148" y1="22559" x2="32324" y2="27246"/>
                        <a14:foregroundMark x1="19922" y1="24512" x2="30273" y2="30957"/>
                        <a14:foregroundMark x1="20508" y1="32520" x2="26953" y2="34668"/>
                        <a14:foregroundMark x1="30273" y1="16016" x2="35254" y2="27246"/>
                        <a14:foregroundMark x1="36426" y1="18164" x2="39941" y2="26660"/>
                        <a14:foregroundMark x1="42090" y1="13672" x2="42090" y2="24512"/>
                        <a14:foregroundMark x1="56445" y1="23535" x2="51172" y2="29004"/>
                        <a14:foregroundMark x1="53320" y1="18164" x2="47168" y2="25293"/>
                        <a14:foregroundMark x1="63672" y1="24512" x2="53320" y2="30176"/>
                        <a14:foregroundMark x1="63477" y1="32520" x2="53906" y2="33496"/>
                        <a14:foregroundMark x1="77051" y1="22363" x2="77832" y2="24121"/>
                        <a14:foregroundMark x1="79004" y1="23730" x2="81934" y2="29980"/>
                        <a14:foregroundMark x1="11816" y1="44922" x2="10449" y2="52539"/>
                        <a14:foregroundMark x1="16016" y1="64551" x2="16016" y2="64551"/>
                        <a14:foregroundMark x1="20117" y1="80273" x2="15820" y2="79688"/>
                        <a14:foregroundMark x1="44434" y1="54297" x2="51270" y2="82617"/>
                        <a14:foregroundMark x1="51270" y1="82617" x2="50293" y2="58594"/>
                        <a14:foregroundMark x1="50293" y1="58594" x2="50098" y2="58594"/>
                        <a14:foregroundMark x1="50391" y1="44531" x2="48145" y2="55664"/>
                        <a14:foregroundMark x1="60547" y1="63770" x2="63477" y2="69238"/>
                        <a14:foregroundMark x1="62305" y1="63184" x2="71973" y2="44336"/>
                        <a14:foregroundMark x1="71973" y1="44336" x2="70215" y2="40625"/>
                        <a14:foregroundMark x1="69434" y1="40527" x2="50781" y2="38379"/>
                        <a14:foregroundMark x1="80762" y1="30566" x2="78613" y2="27246"/>
                        <a14:foregroundMark x1="90234" y1="69043" x2="87891" y2="729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4866" y="2581255"/>
            <a:ext cx="1986138" cy="1986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A06187-AB5D-22E3-2A33-4403BAB72210}"/>
              </a:ext>
            </a:extLst>
          </p:cNvPr>
          <p:cNvSpPr txBox="1"/>
          <p:nvPr/>
        </p:nvSpPr>
        <p:spPr>
          <a:xfrm>
            <a:off x="5333638" y="3531066"/>
            <a:ext cx="861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From this</a:t>
            </a:r>
            <a:endParaRPr lang="en-US" sz="1000" dirty="0">
              <a:latin typeface="Manrope SemiBold" panose="020B0604020202020204" charset="0"/>
            </a:endParaRPr>
          </a:p>
        </p:txBody>
      </p:sp>
      <p:pic>
        <p:nvPicPr>
          <p:cNvPr id="2054" name="Picture 6" descr="59+ Thousand Curved Arrow Logo Royalty-Free Images, Stock Photos &amp; Pictures  | Shutterstock">
            <a:extLst>
              <a:ext uri="{FF2B5EF4-FFF2-40B4-BE49-F238E27FC236}">
                <a16:creationId xmlns:a16="http://schemas.microsoft.com/office/drawing/2014/main" id="{A8963DF0-0DB6-39E8-C01E-A1485364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31671" flipV="1">
            <a:off x="5911136" y="3397680"/>
            <a:ext cx="909456" cy="4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51759-C84E-52A8-029C-18F05A0CBBC0}"/>
              </a:ext>
            </a:extLst>
          </p:cNvPr>
          <p:cNvSpPr txBox="1"/>
          <p:nvPr/>
        </p:nvSpPr>
        <p:spPr>
          <a:xfrm>
            <a:off x="8095257" y="2124117"/>
            <a:ext cx="78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To this</a:t>
            </a:r>
            <a:endParaRPr lang="en-US" sz="1100" dirty="0">
              <a:latin typeface="Manrope SemiBold" panose="020B0604020202020204" charset="0"/>
            </a:endParaRPr>
          </a:p>
        </p:txBody>
      </p:sp>
      <p:pic>
        <p:nvPicPr>
          <p:cNvPr id="15" name="Picture 6" descr="59+ Thousand Curved Arrow Logo Royalty-Free Images, Stock Photos &amp; Pictures  | Shutterstock">
            <a:extLst>
              <a:ext uri="{FF2B5EF4-FFF2-40B4-BE49-F238E27FC236}">
                <a16:creationId xmlns:a16="http://schemas.microsoft.com/office/drawing/2014/main" id="{FB1FAB46-DCD5-661C-38EA-2B4205C08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12281" flipV="1">
            <a:off x="7472737" y="2325775"/>
            <a:ext cx="909455" cy="4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10"/>
            <a:extLst>
              <a:ext uri="{FF2B5EF4-FFF2-40B4-BE49-F238E27FC236}">
                <a16:creationId xmlns:a16="http://schemas.microsoft.com/office/drawing/2014/main" id="{326C8A89-951D-11FB-E7F6-43BCE94E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44" y="3359745"/>
            <a:ext cx="1320800" cy="91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nd click icon in trendy outline style design. vector graphic  illustration. click symbol for website design, logo, app, and ui. | Premium  Vector">
            <a:extLst>
              <a:ext uri="{FF2B5EF4-FFF2-40B4-BE49-F238E27FC236}">
                <a16:creationId xmlns:a16="http://schemas.microsoft.com/office/drawing/2014/main" id="{00382341-8EAC-ED94-A016-07A41300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10" y1="28115" x2="41054" y2="30032"/>
                        <a14:foregroundMark x1="31949" y1="23642" x2="31949" y2="27636"/>
                        <a14:foregroundMark x1="22364" y1="30032" x2="22364" y2="30032"/>
                        <a14:foregroundMark x1="19329" y1="39297" x2="19329" y2="39297"/>
                        <a14:foregroundMark x1="23163" y1="49840" x2="23163" y2="49840"/>
                        <a14:foregroundMark x1="31949" y1="53035" x2="31949" y2="53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358" y="3705270"/>
            <a:ext cx="1126772" cy="112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E0181E-232D-661B-BC1E-16B92A1204A8}"/>
              </a:ext>
            </a:extLst>
          </p:cNvPr>
          <p:cNvSpPr txBox="1"/>
          <p:nvPr/>
        </p:nvSpPr>
        <p:spPr>
          <a:xfrm>
            <a:off x="2348866" y="4328304"/>
            <a:ext cx="14029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Manrope SemiBold" panose="020B0604020202020204" charset="0"/>
              </a:rPr>
              <a:t>Ctrl + Click</a:t>
            </a:r>
          </a:p>
          <a:p>
            <a:pPr algn="ctr"/>
            <a:r>
              <a:rPr lang="en-US" sz="1200" b="1" dirty="0">
                <a:latin typeface="Manrope SemiBold" panose="020B0604020202020204" charset="0"/>
              </a:rPr>
              <a:t>For Demo Video</a:t>
            </a:r>
            <a:endParaRPr lang="en-US" sz="1200" dirty="0">
              <a:latin typeface="Manrope SemiBold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EC90F-8F85-2AF1-4C5F-A170AE6F110D}"/>
              </a:ext>
            </a:extLst>
          </p:cNvPr>
          <p:cNvSpPr txBox="1"/>
          <p:nvPr/>
        </p:nvSpPr>
        <p:spPr>
          <a:xfrm>
            <a:off x="4086578" y="4663251"/>
            <a:ext cx="505742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50" b="1" dirty="0"/>
              <a:t>Incase the clicks don’t work:</a:t>
            </a:r>
            <a:r>
              <a:rPr lang="en-US" sz="1050" dirty="0"/>
              <a:t> </a:t>
            </a:r>
            <a:r>
              <a:rPr lang="en-US" sz="1050" dirty="0">
                <a:solidFill>
                  <a:srgbClr val="0070C0"/>
                </a:solidFill>
                <a:hlinkClick r:id="rId10"/>
              </a:rPr>
              <a:t>https://youtu.be/g9hvBvWEQdo</a:t>
            </a:r>
            <a:endParaRPr lang="en-US" sz="1050" dirty="0">
              <a:solidFill>
                <a:srgbClr val="0070C0"/>
              </a:solidFill>
            </a:endParaRPr>
          </a:p>
          <a:p>
            <a:pPr algn="r"/>
            <a:r>
              <a:rPr lang="en-US" sz="1050" dirty="0">
                <a:solidFill>
                  <a:srgbClr val="0070C0"/>
                </a:solidFill>
                <a:hlinkClick r:id="rId14"/>
              </a:rPr>
              <a:t>https://drive.google.com/drive/u/0/folders/1bqg4jbtkU7eEg3cMrYicSc13reNT1ZgT</a:t>
            </a:r>
            <a:endParaRPr lang="en-US" sz="1050" dirty="0">
              <a:solidFill>
                <a:srgbClr val="0070C0"/>
              </a:solidFill>
            </a:endParaRPr>
          </a:p>
        </p:txBody>
      </p:sp>
      <p:pic>
        <p:nvPicPr>
          <p:cNvPr id="2060" name="Picture 12">
            <a:hlinkClick r:id="rId14"/>
            <a:extLst>
              <a:ext uri="{FF2B5EF4-FFF2-40B4-BE49-F238E27FC236}">
                <a16:creationId xmlns:a16="http://schemas.microsoft.com/office/drawing/2014/main" id="{A3D32A7C-DA28-4D5B-3EA5-DB4BE746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04" y="3416269"/>
            <a:ext cx="528568" cy="4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and click icon in trendy outline style design. vector graphic  illustration. click symbol for website design, logo, app, and ui. | Premium  Vector">
            <a:extLst>
              <a:ext uri="{FF2B5EF4-FFF2-40B4-BE49-F238E27FC236}">
                <a16:creationId xmlns:a16="http://schemas.microsoft.com/office/drawing/2014/main" id="{0587B1AC-C855-27F5-A6BF-8871EE164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10" y1="28115" x2="41054" y2="30032"/>
                        <a14:foregroundMark x1="31949" y1="23642" x2="31949" y2="27636"/>
                        <a14:foregroundMark x1="22364" y1="30032" x2="22364" y2="30032"/>
                        <a14:foregroundMark x1="19329" y1="39297" x2="19329" y2="39297"/>
                        <a14:foregroundMark x1="23163" y1="49840" x2="23163" y2="49840"/>
                        <a14:foregroundMark x1="31949" y1="53035" x2="31949" y2="53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2" y="3564926"/>
            <a:ext cx="647286" cy="64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2835B5-CF4C-F631-1C7D-40F6A50BEB1F}"/>
              </a:ext>
            </a:extLst>
          </p:cNvPr>
          <p:cNvSpPr txBox="1"/>
          <p:nvPr/>
        </p:nvSpPr>
        <p:spPr>
          <a:xfrm>
            <a:off x="4001611" y="3963217"/>
            <a:ext cx="1473912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anrope SemiBold" panose="020B0604020202020204" charset="0"/>
              </a:rPr>
              <a:t>Ctrl + Click</a:t>
            </a:r>
          </a:p>
          <a:p>
            <a:pPr algn="ctr"/>
            <a:r>
              <a:rPr lang="en-US" sz="1050" b="1" dirty="0">
                <a:latin typeface="Manrope SemiBold" panose="020B0604020202020204" charset="0"/>
              </a:rPr>
              <a:t>For UI Screenshots</a:t>
            </a:r>
            <a:endParaRPr lang="en-US" sz="1050" dirty="0">
              <a:latin typeface="Manrope Semi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41496895-E0F7-70B6-9225-074EEEE073FB}"/>
              </a:ext>
            </a:extLst>
          </p:cNvPr>
          <p:cNvSpPr txBox="1"/>
          <p:nvPr/>
        </p:nvSpPr>
        <p:spPr>
          <a:xfrm>
            <a:off x="311700" y="1914000"/>
            <a:ext cx="8520598" cy="77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1800" b="1" u="sng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Core Capabilities </a:t>
            </a:r>
            <a:r>
              <a:rPr lang="en-GB" sz="1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Planning, multi-plane architecture, verification</a:t>
            </a:r>
          </a:p>
        </p:txBody>
      </p:sp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1712EF-707E-AAE0-35E7-BECE1B1CA3A8}"/>
              </a:ext>
            </a:extLst>
          </p:cNvPr>
          <p:cNvSpPr/>
          <p:nvPr/>
        </p:nvSpPr>
        <p:spPr>
          <a:xfrm>
            <a:off x="-293510" y="2571751"/>
            <a:ext cx="4515550" cy="1927768"/>
          </a:xfrm>
          <a:prstGeom prst="roundRect">
            <a:avLst>
              <a:gd name="adj" fmla="val 352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Google Shape;75;p16"/>
          <p:cNvSpPr txBox="1"/>
          <p:nvPr/>
        </p:nvSpPr>
        <p:spPr>
          <a:xfrm>
            <a:off x="311700" y="627330"/>
            <a:ext cx="8520598" cy="149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List of features offered by the solution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7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Existing solutions only </a:t>
            </a:r>
            <a:r>
              <a:rPr lang="en-US" sz="17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feature shell-based interactions with the OS. Which is not sufficient for real world use cases.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1700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But JARVIS, after prioritizing shell-commands (as they are reliable), also supports GUI interactions.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3519CD-6F45-9C26-C63B-EB491E01D961}"/>
              </a:ext>
            </a:extLst>
          </p:cNvPr>
          <p:cNvSpPr/>
          <p:nvPr/>
        </p:nvSpPr>
        <p:spPr>
          <a:xfrm>
            <a:off x="4865512" y="2571751"/>
            <a:ext cx="4741332" cy="1927768"/>
          </a:xfrm>
          <a:prstGeom prst="roundRect">
            <a:avLst>
              <a:gd name="adj" fmla="val 35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5;p16">
            <a:extLst>
              <a:ext uri="{FF2B5EF4-FFF2-40B4-BE49-F238E27FC236}">
                <a16:creationId xmlns:a16="http://schemas.microsoft.com/office/drawing/2014/main" id="{3540FD69-7B7F-77BD-916B-EA667BADF115}"/>
              </a:ext>
            </a:extLst>
          </p:cNvPr>
          <p:cNvSpPr txBox="1"/>
          <p:nvPr/>
        </p:nvSpPr>
        <p:spPr>
          <a:xfrm>
            <a:off x="155852" y="2571750"/>
            <a:ext cx="4260298" cy="194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Keyboard &amp; Input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(keyboard)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UI Interaction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visual_click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click_text_fast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click_text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File &amp; Folder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open_file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open_folder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save_file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navigate_explorer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resolve_filename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Shell Commands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shell_command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Code Workspace Control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write_file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read_file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append_file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create_directory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Intelligent File Editing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replace_in_file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modify_lines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insert_at_line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delete_lines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Critical Operations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delete_file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delete_folder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FlexiSIGN-Specific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 (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ensure_designcentral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create_text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set_dimensions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set_font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apply_style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lang="en-GB" sz="800" dirty="0" err="1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move_object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</a:p>
          <a:p>
            <a:pPr marL="342900" lvl="0" indent="-342900">
              <a:lnSpc>
                <a:spcPct val="150000"/>
              </a:lnSpc>
              <a:buSzPts val="935"/>
              <a:buFont typeface="+mj-lt"/>
              <a:buAutoNum type="arabicPeriod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Advanced Features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Window management, readiness detection, adaptive re-scanning, permission system, debug logging, error handling, path resolution, audio feedback</a:t>
            </a: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BB7CF8D1-E7F6-0E2C-7652-573D5325DFCF}"/>
              </a:ext>
            </a:extLst>
          </p:cNvPr>
          <p:cNvSpPr txBox="1"/>
          <p:nvPr/>
        </p:nvSpPr>
        <p:spPr>
          <a:xfrm>
            <a:off x="4961642" y="2638622"/>
            <a:ext cx="4475886" cy="21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Execution Modes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General, FlexiSIGN, Vision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Performance Characteristics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Speed comparisons &amp; typical task times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Security Features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Permission system, confirmations, abort functionality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Integration Features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Mobile app, backend server, local client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Configuration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 - All configurable settings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Use Cases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Developer productivity, system automation, GUI automation, file management, FlexiSIGN</a:t>
            </a:r>
          </a:p>
          <a:p>
            <a:pPr marL="228600" lvl="0" indent="-228600">
              <a:lnSpc>
                <a:spcPct val="150000"/>
              </a:lnSpc>
              <a:buSzPts val="935"/>
              <a:buFont typeface="+mj-lt"/>
              <a:buAutoNum type="arabicPeriod" startAt="10"/>
            </a:pPr>
            <a:r>
              <a:rPr lang="en-GB" sz="800" b="1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Unique Advantages </a:t>
            </a:r>
            <a:r>
              <a:rPr lang="en-GB" sz="800" dirty="0">
                <a:solidFill>
                  <a:schemeClr val="tx1"/>
                </a:solidFill>
                <a:latin typeface="Manrope"/>
                <a:ea typeface="Manrope"/>
                <a:cs typeface="Manrope"/>
                <a:sym typeface="Manrope"/>
              </a:rPr>
              <a:t>- What makes JARVIS special</a:t>
            </a: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FB1427DB-1611-9B75-E664-22D6D3A814CD}"/>
              </a:ext>
            </a:extLst>
          </p:cNvPr>
          <p:cNvSpPr txBox="1"/>
          <p:nvPr/>
        </p:nvSpPr>
        <p:spPr>
          <a:xfrm>
            <a:off x="311700" y="4499518"/>
            <a:ext cx="85206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lvl="0">
              <a:lnSpc>
                <a:spcPct val="115000"/>
              </a:lnSpc>
              <a:buSzPts val="935"/>
            </a:pPr>
            <a:r>
              <a:rPr lang="en-GB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The above list shows that </a:t>
            </a:r>
            <a:r>
              <a:rPr lang="en-GB" b="1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JARVIS has 25+ distinct operation types </a:t>
            </a:r>
            <a:r>
              <a:rPr lang="en-GB" dirty="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across three execution planes, making it a comprehensive automation system that goes far beyond simple UI clicking.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B435A-C79A-ABE8-6518-66D07699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1389173"/>
            <a:ext cx="8873066" cy="3634383"/>
          </a:xfrm>
          <a:prstGeom prst="rect">
            <a:avLst/>
          </a:prstGeom>
        </p:spPr>
      </p:pic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833833" y="914683"/>
            <a:ext cx="3661989" cy="52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Single-Pass Vision Architecture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820490-7BFF-BDB0-23D3-8185CA1B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178" y="820377"/>
            <a:ext cx="7360355" cy="1189881"/>
          </a:xfrm>
          <a:prstGeom prst="rect">
            <a:avLst/>
          </a:prstGeom>
        </p:spPr>
      </p:pic>
      <p:sp>
        <p:nvSpPr>
          <p:cNvPr id="10" name="Google Shape;81;p17">
            <a:extLst>
              <a:ext uri="{FF2B5EF4-FFF2-40B4-BE49-F238E27FC236}">
                <a16:creationId xmlns:a16="http://schemas.microsoft.com/office/drawing/2014/main" id="{A8DF56F7-E0EF-C397-4EE5-FF6D5BFB3618}"/>
              </a:ext>
            </a:extLst>
          </p:cNvPr>
          <p:cNvSpPr txBox="1"/>
          <p:nvPr/>
        </p:nvSpPr>
        <p:spPr>
          <a:xfrm>
            <a:off x="1350278" y="2631343"/>
            <a:ext cx="3661989" cy="52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Three Execution Planes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45790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Architecture diagram of the proposed solution:</a:t>
            </a:r>
            <a:endParaRPr dirty="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173CF-CC92-9E49-57A7-C89E41BE7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8" y="1016000"/>
            <a:ext cx="8090544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155850" y="716795"/>
            <a:ext cx="1550967" cy="128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32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32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669C8-9986-0DCB-31F9-8A3EE36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4" y="1170002"/>
            <a:ext cx="8218312" cy="3668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C25727-A140-C96B-C391-9FD4769A5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667" y="417689"/>
            <a:ext cx="5064830" cy="2762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18" title="Artboarddfghjk – 6.png">
            <a:extLst>
              <a:ext uri="{FF2B5EF4-FFF2-40B4-BE49-F238E27FC236}">
                <a16:creationId xmlns:a16="http://schemas.microsoft.com/office/drawing/2014/main" id="{308902AF-BE6D-C125-448C-757D099198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B8863B2-B68A-1589-8699-FA3192A17E4F}"/>
              </a:ext>
            </a:extLst>
          </p:cNvPr>
          <p:cNvSpPr txBox="1"/>
          <p:nvPr/>
        </p:nvSpPr>
        <p:spPr>
          <a:xfrm>
            <a:off x="155850" y="716795"/>
            <a:ext cx="3844650" cy="76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3200" b="1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Use cases </a:t>
            </a:r>
            <a:r>
              <a:rPr lang="en-US" sz="32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of Jarvis</a:t>
            </a:r>
          </a:p>
        </p:txBody>
      </p:sp>
      <p:sp>
        <p:nvSpPr>
          <p:cNvPr id="7" name="Google Shape;87;p18">
            <a:extLst>
              <a:ext uri="{FF2B5EF4-FFF2-40B4-BE49-F238E27FC236}">
                <a16:creationId xmlns:a16="http://schemas.microsoft.com/office/drawing/2014/main" id="{85928A4B-9D15-EEDF-1828-48EE70C1C44D}"/>
              </a:ext>
            </a:extLst>
          </p:cNvPr>
          <p:cNvSpPr txBox="1"/>
          <p:nvPr/>
        </p:nvSpPr>
        <p:spPr>
          <a:xfrm>
            <a:off x="155850" y="1485900"/>
            <a:ext cx="8457572" cy="353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Enables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MCP servers that connect your PC to LLMs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unlocking virtually unlimited automation and integration possibilities.</a:t>
            </a:r>
          </a:p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Acts like a “JARVIS” tech layer that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handles technical issues first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—and escalates to real tech support only when needed—making support faster and more accessible.</a:t>
            </a:r>
          </a:p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Empowers local businesses and professionals to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manage tasks remotely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with high speed and efficiency.</a:t>
            </a:r>
          </a:p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Provides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smarter guidance for students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improving learning, decision-making, and problem-solving.</a:t>
            </a:r>
          </a:p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Boosts developer productivity by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automating tasks such as testing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, debugging, and workflow management.</a:t>
            </a:r>
          </a:p>
          <a:p>
            <a:pPr marL="514350" lvl="0" indent="-51435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Processes raw inputs (e.g., image-based PDFs) and 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performs real actions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 web and desktop applications.</a:t>
            </a:r>
          </a:p>
        </p:txBody>
      </p:sp>
    </p:spTree>
    <p:extLst>
      <p:ext uri="{BB962C8B-B14F-4D97-AF65-F5344CB8AC3E}">
        <p14:creationId xmlns:p14="http://schemas.microsoft.com/office/powerpoint/2010/main" val="79334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755</Words>
  <Application>Microsoft Office PowerPoint</Application>
  <PresentationFormat>On-screen Show (16:9)</PresentationFormat>
  <Paragraphs>82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Manrope</vt:lpstr>
      <vt:lpstr>Wingdings</vt:lpstr>
      <vt:lpstr>Manrope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Harshit Singla</cp:lastModifiedBy>
  <cp:revision>60</cp:revision>
  <dcterms:modified xsi:type="dcterms:W3CDTF">2026-02-06T14:32:55Z</dcterms:modified>
</cp:coreProperties>
</file>